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4" r:id="rId6"/>
    <p:sldId id="259" r:id="rId7"/>
    <p:sldId id="260" r:id="rId8"/>
    <p:sldId id="262"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7BA964-B777-4ECA-8AE9-FCE7C8DB2812}"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BA964-B777-4ECA-8AE9-FCE7C8DB2812}"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BA964-B777-4ECA-8AE9-FCE7C8DB2812}"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7BA964-B777-4ECA-8AE9-FCE7C8DB2812}"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7BA964-B777-4ECA-8AE9-FCE7C8DB2812}" type="datetimeFigureOut">
              <a:rPr lang="en-US" smtClean="0"/>
              <a:pPr/>
              <a:t>9/24/2014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7BA964-B777-4ECA-8AE9-FCE7C8DB2812}" type="datetimeFigureOut">
              <a:rPr lang="en-US" smtClean="0"/>
              <a:pPr/>
              <a:t>9/24/2014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BA964-B777-4ECA-8AE9-FCE7C8DB2812}" type="datetimeFigureOut">
              <a:rPr lang="en-US" smtClean="0"/>
              <a:pPr/>
              <a:t>9/24/2014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BA964-B777-4ECA-8AE9-FCE7C8DB2812}"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BA964-B777-4ECA-8AE9-FCE7C8DB2812}"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BA964-B777-4ECA-8AE9-FCE7C8DB2812}"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BA964-B777-4ECA-8AE9-FCE7C8DB2812}"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790622-6A85-4675-8853-E699A92983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BA964-B777-4ECA-8AE9-FCE7C8DB2812}" type="datetimeFigureOut">
              <a:rPr lang="en-US" smtClean="0"/>
              <a:pPr/>
              <a:t>9/24/2014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90622-6A85-4675-8853-E699A92983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Cosmological Arguments</a:t>
            </a:r>
            <a:endParaRPr lang="en-US" b="1" dirty="0"/>
          </a:p>
        </p:txBody>
      </p:sp>
      <p:sp>
        <p:nvSpPr>
          <p:cNvPr id="3" name="Subtitle 2"/>
          <p:cNvSpPr>
            <a:spLocks noGrp="1"/>
          </p:cNvSpPr>
          <p:nvPr>
            <p:ph type="subTitle" idx="1"/>
          </p:nvPr>
        </p:nvSpPr>
        <p:spPr/>
        <p:txBody>
          <a:bodyPr/>
          <a:lstStyle/>
          <a:p>
            <a:r>
              <a:rPr lang="en-US" dirty="0">
                <a:solidFill>
                  <a:schemeClr val="tx1"/>
                </a:solidFill>
              </a:rPr>
              <a:t>A</a:t>
            </a:r>
            <a:r>
              <a:rPr lang="en-US" dirty="0" smtClean="0">
                <a:solidFill>
                  <a:schemeClr val="tx1"/>
                </a:solidFill>
              </a:rPr>
              <a:t>rguments from causation. </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a:r>
            <a:r>
              <a:rPr lang="en-US" b="1" i="1" dirty="0" smtClean="0"/>
              <a:t>Some-thing does not arise from no-thing…”</a:t>
            </a:r>
            <a:endParaRPr lang="en-US" b="1" i="1" dirty="0"/>
          </a:p>
        </p:txBody>
      </p:sp>
      <p:sp>
        <p:nvSpPr>
          <p:cNvPr id="3" name="Content Placeholder 2"/>
          <p:cNvSpPr>
            <a:spLocks noGrp="1"/>
          </p:cNvSpPr>
          <p:nvPr>
            <p:ph idx="1"/>
          </p:nvPr>
        </p:nvSpPr>
        <p:spPr/>
        <p:txBody>
          <a:bodyPr>
            <a:normAutofit lnSpcReduction="10000"/>
          </a:bodyPr>
          <a:lstStyle/>
          <a:p>
            <a:r>
              <a:rPr lang="en-US" dirty="0" smtClean="0"/>
              <a:t>Why is there something rather than nothing?</a:t>
            </a:r>
          </a:p>
          <a:p>
            <a:r>
              <a:rPr lang="en-US" i="1" dirty="0" smtClean="0"/>
              <a:t>“Things just are!”</a:t>
            </a:r>
          </a:p>
          <a:p>
            <a:pPr lvl="1"/>
            <a:r>
              <a:rPr lang="en-US" dirty="0" smtClean="0"/>
              <a:t>Begs the question…presumes the answer and thus is not an answer.</a:t>
            </a:r>
          </a:p>
          <a:p>
            <a:pPr lvl="1"/>
            <a:r>
              <a:rPr lang="en-US" dirty="0" smtClean="0"/>
              <a:t>Attributes to reality godlike powers, such as</a:t>
            </a:r>
          </a:p>
          <a:p>
            <a:pPr lvl="2"/>
            <a:r>
              <a:rPr lang="en-US" dirty="0" smtClean="0"/>
              <a:t>Self-generation…life arises from nonlife, omnipotence </a:t>
            </a:r>
          </a:p>
          <a:p>
            <a:pPr lvl="2"/>
            <a:r>
              <a:rPr lang="en-US" dirty="0" smtClean="0"/>
              <a:t>Ordered…reality is beautifully designed, omniscience </a:t>
            </a:r>
          </a:p>
          <a:p>
            <a:pPr lvl="2"/>
            <a:r>
              <a:rPr lang="en-US" dirty="0" smtClean="0"/>
              <a:t>Pervasively Purposeful…reality is this way everywhere , omnipresence</a:t>
            </a:r>
          </a:p>
          <a:p>
            <a:pPr lvl="1"/>
            <a:r>
              <a:rPr lang="en-US" dirty="0" smtClean="0"/>
              <a:t>Reality becomes ‘</a:t>
            </a:r>
            <a:r>
              <a:rPr lang="en-US" i="1" dirty="0" smtClean="0"/>
              <a:t>divinized</a:t>
            </a:r>
            <a:r>
              <a:rPr lang="en-US" dirty="0" smtClean="0"/>
              <a:t>’ or “</a:t>
            </a:r>
            <a:r>
              <a:rPr lang="en-US" i="1" dirty="0" smtClean="0"/>
              <a:t>magical.</a:t>
            </a:r>
            <a:r>
              <a:rPr lang="en-US" dirty="0" smtClean="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Watch me pull a universe out of my hat!</a:t>
            </a:r>
            <a:endParaRPr lang="en-US" dirty="0"/>
          </a:p>
        </p:txBody>
      </p:sp>
      <p:pic>
        <p:nvPicPr>
          <p:cNvPr id="4" name="Content Placeholder 3" descr="pulling a rabbit out of a hat Ornament (Oval)"/>
          <p:cNvPicPr>
            <a:picLocks noGrp="1"/>
          </p:cNvPicPr>
          <p:nvPr>
            <p:ph idx="1"/>
          </p:nvPr>
        </p:nvPicPr>
        <p:blipFill>
          <a:blip r:embed="rId2" cstate="print"/>
          <a:srcRect/>
          <a:stretch>
            <a:fillRect/>
          </a:stretch>
        </p:blipFill>
        <p:spPr bwMode="auto">
          <a:xfrm>
            <a:off x="2381250" y="1672431"/>
            <a:ext cx="4381500" cy="43815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God or no God…</a:t>
            </a:r>
            <a:endParaRPr lang="en-US" b="1" dirty="0"/>
          </a:p>
        </p:txBody>
      </p:sp>
      <p:sp>
        <p:nvSpPr>
          <p:cNvPr id="3" name="Content Placeholder 2"/>
          <p:cNvSpPr>
            <a:spLocks noGrp="1"/>
          </p:cNvSpPr>
          <p:nvPr>
            <p:ph idx="1"/>
          </p:nvPr>
        </p:nvSpPr>
        <p:spPr/>
        <p:txBody>
          <a:bodyPr>
            <a:normAutofit/>
          </a:bodyPr>
          <a:lstStyle/>
          <a:p>
            <a:r>
              <a:rPr lang="en-US" dirty="0" smtClean="0"/>
              <a:t>The choice is between belief in a personal God or belief in an impersonal, mechanistic pantheism.</a:t>
            </a:r>
          </a:p>
          <a:p>
            <a:r>
              <a:rPr lang="en-US" dirty="0" smtClean="0"/>
              <a:t>If something springs out of nothing, then we are really attributing the cause of the existence of reality to magic.</a:t>
            </a:r>
          </a:p>
          <a:p>
            <a:r>
              <a:rPr lang="en-US" dirty="0" smtClean="0"/>
              <a:t>If the chain of cause and effect is truly broken, then reality is, at bottom, indeterminate.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Philosophical Choice…</a:t>
            </a:r>
            <a:endParaRPr lang="en-US" b="1" dirty="0"/>
          </a:p>
        </p:txBody>
      </p:sp>
      <p:sp>
        <p:nvSpPr>
          <p:cNvPr id="3" name="Content Placeholder 2"/>
          <p:cNvSpPr>
            <a:spLocks noGrp="1"/>
          </p:cNvSpPr>
          <p:nvPr>
            <p:ph idx="1"/>
          </p:nvPr>
        </p:nvSpPr>
        <p:spPr/>
        <p:txBody>
          <a:bodyPr/>
          <a:lstStyle/>
          <a:p>
            <a:r>
              <a:rPr lang="en-US" dirty="0" smtClean="0"/>
              <a:t>The universe has no center, no meaning, is adrift and purposeless</a:t>
            </a:r>
          </a:p>
          <a:p>
            <a:r>
              <a:rPr lang="en-US" dirty="0" smtClean="0"/>
              <a:t>The universe is centered in its Creator and is therefore full of meaning and hope</a:t>
            </a:r>
          </a:p>
          <a:p>
            <a:r>
              <a:rPr lang="en-US" dirty="0" smtClean="0"/>
              <a:t>“</a:t>
            </a:r>
            <a:r>
              <a:rPr lang="en-US" i="1" dirty="0" smtClean="0"/>
              <a:t>The mysteries of the universe do not decrease but instead increase with the adoption of unbelief.  And the unease of the heart grows larger</a:t>
            </a:r>
            <a:r>
              <a:rPr lang="en-US" dirty="0" smtClean="0"/>
              <a:t>.”  (Herman </a:t>
            </a:r>
            <a:r>
              <a:rPr lang="en-US" dirty="0" err="1" smtClean="0"/>
              <a:t>Bavink</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 Temporal First Cause</a:t>
            </a:r>
            <a:endParaRPr lang="en-US" b="1"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err="1" smtClean="0"/>
              <a:t>Kalām</a:t>
            </a:r>
            <a:r>
              <a:rPr lang="en-US" dirty="0" smtClean="0"/>
              <a:t> form of the Cosmological Argument argues for a temporal first cause.</a:t>
            </a:r>
          </a:p>
          <a:p>
            <a:r>
              <a:rPr lang="en-US" dirty="0" err="1" smtClean="0"/>
              <a:t>Kalām</a:t>
            </a:r>
            <a:r>
              <a:rPr lang="en-US" dirty="0" smtClean="0"/>
              <a:t> is shorthand Arabic for </a:t>
            </a:r>
            <a:r>
              <a:rPr lang="en-US" b="1" i="1" dirty="0" err="1" smtClean="0"/>
              <a:t>Ilm</a:t>
            </a:r>
            <a:r>
              <a:rPr lang="en-US" b="1" i="1" dirty="0" smtClean="0"/>
              <a:t> </a:t>
            </a:r>
            <a:r>
              <a:rPr lang="en-US" b="1" i="1" dirty="0"/>
              <a:t>al-</a:t>
            </a:r>
            <a:r>
              <a:rPr lang="en-US" b="1" i="1" dirty="0" err="1"/>
              <a:t>Kalām</a:t>
            </a:r>
            <a:r>
              <a:rPr lang="en-US" dirty="0"/>
              <a:t>, </a:t>
            </a:r>
            <a:r>
              <a:rPr lang="en-US" dirty="0" smtClean="0"/>
              <a:t>or in Arabic</a:t>
            </a:r>
            <a:r>
              <a:rPr lang="en-US" dirty="0"/>
              <a:t>: </a:t>
            </a:r>
            <a:r>
              <a:rPr lang="en-US" dirty="0" err="1"/>
              <a:t>علم</a:t>
            </a:r>
            <a:r>
              <a:rPr lang="en-US" dirty="0"/>
              <a:t> </a:t>
            </a:r>
            <a:r>
              <a:rPr lang="en-US" dirty="0" err="1" smtClean="0"/>
              <a:t>الكلام</a:t>
            </a:r>
            <a:r>
              <a:rPr lang="en-US" dirty="0" smtClean="0"/>
              <a:t>, translated “</a:t>
            </a:r>
            <a:r>
              <a:rPr lang="en-US" i="1" dirty="0" smtClean="0"/>
              <a:t>science of discourse.</a:t>
            </a:r>
            <a:r>
              <a:rPr lang="en-US" dirty="0" smtClean="0"/>
              <a:t>”</a:t>
            </a:r>
          </a:p>
          <a:p>
            <a:r>
              <a:rPr lang="en-US" dirty="0" smtClean="0"/>
              <a:t>It arose within Islamic philosophy as an effort to offer theological principles through debate and argument. </a:t>
            </a:r>
          </a:p>
          <a:p>
            <a:r>
              <a:rPr lang="en-US" dirty="0" smtClean="0"/>
              <a:t> An early proponent was Al-</a:t>
            </a:r>
            <a:r>
              <a:rPr lang="en-US" dirty="0" err="1" smtClean="0"/>
              <a:t>Kindi</a:t>
            </a:r>
            <a:r>
              <a:rPr lang="en-US" dirty="0" smtClean="0"/>
              <a:t> (9</a:t>
            </a:r>
            <a:r>
              <a:rPr lang="en-US" baseline="30000" dirty="0" smtClean="0"/>
              <a:t>th</a:t>
            </a:r>
            <a:r>
              <a:rPr lang="en-US" dirty="0" smtClean="0"/>
              <a:t> cent.)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 infinite regress possible…</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Everything in reality that exists has a beginning, a temporal cause…an egg first requires a chicken.</a:t>
            </a:r>
          </a:p>
          <a:p>
            <a:r>
              <a:rPr lang="en-US" dirty="0" smtClean="0"/>
              <a:t>Thus, it is logical that reality itself has a beginning, a temporal First Cause.</a:t>
            </a:r>
          </a:p>
          <a:p>
            <a:r>
              <a:rPr lang="en-US" dirty="0" smtClean="0"/>
              <a:t>An infinite temporal regress is impossible in reality if everything in reality has a cause.</a:t>
            </a:r>
          </a:p>
          <a:p>
            <a:r>
              <a:rPr lang="en-US" dirty="0" smtClean="0"/>
              <a:t>Therefore, the universe can have, at best, only a finite temporal regress because an actual infinite does not exist in reality.</a:t>
            </a:r>
          </a:p>
          <a:p>
            <a:r>
              <a:rPr lang="en-US" dirty="0" smtClean="0"/>
              <a:t>The universe can only reflect a ‘</a:t>
            </a:r>
            <a:r>
              <a:rPr lang="en-US" i="1" dirty="0" smtClean="0"/>
              <a:t>potential infinite</a:t>
            </a:r>
            <a:r>
              <a:rPr lang="en-US" dirty="0" smtClean="0"/>
              <a:t>,’ not an ‘</a:t>
            </a:r>
            <a:r>
              <a:rPr lang="en-US" i="1" dirty="0" smtClean="0"/>
              <a:t>actual infinite</a:t>
            </a:r>
            <a:r>
              <a:rPr lang="en-US" dirty="0" smtClean="0"/>
              <a: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Gotcha!</a:t>
            </a:r>
            <a:endParaRPr lang="en-US" b="1" dirty="0"/>
          </a:p>
        </p:txBody>
      </p:sp>
      <p:sp>
        <p:nvSpPr>
          <p:cNvPr id="3" name="Content Placeholder 2"/>
          <p:cNvSpPr>
            <a:spLocks noGrp="1"/>
          </p:cNvSpPr>
          <p:nvPr>
            <p:ph idx="1"/>
          </p:nvPr>
        </p:nvSpPr>
        <p:spPr/>
        <p:txBody>
          <a:bodyPr>
            <a:normAutofit lnSpcReduction="10000"/>
          </a:bodyPr>
          <a:lstStyle/>
          <a:p>
            <a:r>
              <a:rPr lang="en-US" dirty="0" smtClean="0"/>
              <a:t>If everything has a cause, then who/what caused God?  Ha!</a:t>
            </a:r>
          </a:p>
          <a:p>
            <a:r>
              <a:rPr lang="en-US" dirty="0" smtClean="0"/>
              <a:t>Such a question can be asked </a:t>
            </a:r>
            <a:r>
              <a:rPr lang="en-US" i="1" dirty="0" smtClean="0"/>
              <a:t>ad infinitum</a:t>
            </a:r>
            <a:r>
              <a:rPr lang="en-US" dirty="0" smtClean="0"/>
              <a:t>.</a:t>
            </a:r>
          </a:p>
          <a:p>
            <a:r>
              <a:rPr lang="en-US" dirty="0" smtClean="0"/>
              <a:t>Hence, the whole point and purpose of the “</a:t>
            </a:r>
            <a:r>
              <a:rPr lang="en-US" i="1" dirty="0" smtClean="0"/>
              <a:t>First Cause</a:t>
            </a:r>
            <a:r>
              <a:rPr lang="en-US" dirty="0" smtClean="0"/>
              <a:t>” argument is to avoid a meaningless infinite regression.</a:t>
            </a:r>
          </a:p>
          <a:p>
            <a:r>
              <a:rPr lang="en-US" dirty="0" smtClean="0"/>
              <a:t>So, the ‘</a:t>
            </a:r>
            <a:r>
              <a:rPr lang="en-US" i="1" dirty="0" smtClean="0"/>
              <a:t>gotcha</a:t>
            </a:r>
            <a:r>
              <a:rPr lang="en-US" dirty="0" smtClean="0"/>
              <a:t>’ question actually is missing the point of a “</a:t>
            </a:r>
            <a:r>
              <a:rPr lang="en-US" i="1" dirty="0" smtClean="0"/>
              <a:t>First Cause</a:t>
            </a:r>
            <a:r>
              <a:rPr lang="en-US" dirty="0" smtClean="0"/>
              <a:t>” argument entirely.  It is self refuting.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a:t>
            </a:r>
            <a:r>
              <a:rPr lang="en-US" b="1" dirty="0" err="1" smtClean="0"/>
              <a:t>Thomistic</a:t>
            </a:r>
            <a:r>
              <a:rPr lang="en-US" b="1" dirty="0" smtClean="0"/>
              <a:t> “</a:t>
            </a:r>
            <a:r>
              <a:rPr lang="en-US" b="1" i="1" dirty="0" smtClean="0"/>
              <a:t>First Cause</a:t>
            </a:r>
            <a:r>
              <a:rPr lang="en-US" b="1" dirty="0" smtClean="0"/>
              <a:t>”</a:t>
            </a:r>
            <a:endParaRPr lang="en-US" b="1" dirty="0"/>
          </a:p>
        </p:txBody>
      </p:sp>
      <p:sp>
        <p:nvSpPr>
          <p:cNvPr id="3" name="Content Placeholder 2"/>
          <p:cNvSpPr>
            <a:spLocks noGrp="1"/>
          </p:cNvSpPr>
          <p:nvPr>
            <p:ph idx="1"/>
          </p:nvPr>
        </p:nvSpPr>
        <p:spPr/>
        <p:txBody>
          <a:bodyPr/>
          <a:lstStyle/>
          <a:p>
            <a:r>
              <a:rPr lang="en-US" dirty="0" smtClean="0"/>
              <a:t>Thomas Aquinas (1225 – 1274) argues from a hierarchy of being that the universe requires a “</a:t>
            </a:r>
            <a:r>
              <a:rPr lang="en-US" i="1" dirty="0" smtClean="0"/>
              <a:t>First Cause</a:t>
            </a:r>
            <a:r>
              <a:rPr lang="en-US" dirty="0" smtClean="0"/>
              <a:t>” in the sense of a Being who is “</a:t>
            </a:r>
            <a:r>
              <a:rPr lang="en-US" i="1" dirty="0" smtClean="0"/>
              <a:t>An Uncaused Cause of Being.</a:t>
            </a:r>
            <a:r>
              <a:rPr lang="en-US" dirty="0" smtClean="0"/>
              <a:t>”</a:t>
            </a:r>
          </a:p>
          <a:p>
            <a:r>
              <a:rPr lang="en-US" i="1" dirty="0" smtClean="0"/>
              <a:t>“The Act of Being Itself Subsisting”</a:t>
            </a:r>
          </a:p>
          <a:p>
            <a:r>
              <a:rPr lang="en-US" dirty="0" smtClean="0"/>
              <a:t>A Being not composed of essence and existence and requires no external sustaining cause for its existence other than itself.</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Essence and Existence</a:t>
            </a:r>
            <a:endParaRPr lang="en-US" b="1" dirty="0"/>
          </a:p>
        </p:txBody>
      </p:sp>
      <p:sp>
        <p:nvSpPr>
          <p:cNvPr id="3" name="Content Placeholder 2"/>
          <p:cNvSpPr>
            <a:spLocks noGrp="1"/>
          </p:cNvSpPr>
          <p:nvPr>
            <p:ph idx="1"/>
          </p:nvPr>
        </p:nvSpPr>
        <p:spPr/>
        <p:txBody>
          <a:bodyPr/>
          <a:lstStyle/>
          <a:p>
            <a:r>
              <a:rPr lang="en-US" dirty="0" smtClean="0"/>
              <a:t>Essence is the individual nature that defines what a thing is.</a:t>
            </a:r>
          </a:p>
          <a:p>
            <a:r>
              <a:rPr lang="en-US" dirty="0" smtClean="0"/>
              <a:t>Existence is the actualization of an essence, the act of being which continually bestows being upon an essence or else it would cease to exist.</a:t>
            </a:r>
          </a:p>
          <a:p>
            <a:r>
              <a:rPr lang="en-US" dirty="0" smtClean="0"/>
              <a:t>No essence can actualize itself, except God.</a:t>
            </a:r>
          </a:p>
          <a:p>
            <a:r>
              <a:rPr lang="en-US" dirty="0" smtClean="0"/>
              <a:t>Pure potentiality of existence requires a cause.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Thomas is speaking ‘</a:t>
            </a:r>
            <a:r>
              <a:rPr lang="en-US" b="1" i="1" dirty="0" smtClean="0"/>
              <a:t>analogically</a:t>
            </a:r>
            <a:r>
              <a:rPr lang="en-US" b="1" dirty="0" smtClean="0"/>
              <a:t>’</a:t>
            </a:r>
            <a:endParaRPr lang="en-US" b="1" dirty="0"/>
          </a:p>
        </p:txBody>
      </p:sp>
      <p:sp>
        <p:nvSpPr>
          <p:cNvPr id="3" name="Content Placeholder 2"/>
          <p:cNvSpPr>
            <a:spLocks noGrp="1"/>
          </p:cNvSpPr>
          <p:nvPr>
            <p:ph idx="1"/>
          </p:nvPr>
        </p:nvSpPr>
        <p:spPr/>
        <p:txBody>
          <a:bodyPr/>
          <a:lstStyle/>
          <a:p>
            <a:r>
              <a:rPr lang="en-US" dirty="0" smtClean="0"/>
              <a:t>This ‘</a:t>
            </a:r>
            <a:r>
              <a:rPr lang="en-US" i="1" dirty="0"/>
              <a:t>F</a:t>
            </a:r>
            <a:r>
              <a:rPr lang="en-US" i="1" dirty="0" smtClean="0"/>
              <a:t>irst Cause</a:t>
            </a:r>
            <a:r>
              <a:rPr lang="en-US" dirty="0" smtClean="0"/>
              <a:t>’ is ‘</a:t>
            </a:r>
            <a:r>
              <a:rPr lang="en-US" i="1" dirty="0" smtClean="0"/>
              <a:t>like</a:t>
            </a:r>
            <a:r>
              <a:rPr lang="en-US" dirty="0" smtClean="0"/>
              <a:t>’ other ‘</a:t>
            </a:r>
            <a:r>
              <a:rPr lang="en-US" i="1" dirty="0" smtClean="0"/>
              <a:t>causes</a:t>
            </a:r>
            <a:r>
              <a:rPr lang="en-US" dirty="0" smtClean="0"/>
              <a:t>’ but it is also different.  </a:t>
            </a:r>
          </a:p>
          <a:p>
            <a:r>
              <a:rPr lang="en-US" dirty="0" smtClean="0"/>
              <a:t>For example, other causes do not operate ‘</a:t>
            </a:r>
            <a:r>
              <a:rPr lang="en-US" i="1" dirty="0" smtClean="0"/>
              <a:t>ex nihilo</a:t>
            </a:r>
            <a:r>
              <a:rPr lang="en-US" dirty="0" smtClean="0"/>
              <a:t>’ as does this First </a:t>
            </a:r>
            <a:r>
              <a:rPr lang="en-US" dirty="0"/>
              <a:t>C</a:t>
            </a:r>
            <a:r>
              <a:rPr lang="en-US" dirty="0" smtClean="0"/>
              <a:t>ause.</a:t>
            </a:r>
          </a:p>
          <a:p>
            <a:r>
              <a:rPr lang="en-US" dirty="0" smtClean="0"/>
              <a:t>So, God’s causation of the universe is unique.</a:t>
            </a:r>
          </a:p>
          <a:p>
            <a:r>
              <a:rPr lang="en-US" dirty="0" smtClean="0"/>
              <a:t>Thus, our reason/language is necessarily limited when we apply it to divine causation.</a:t>
            </a:r>
          </a:p>
          <a:p>
            <a:r>
              <a:rPr lang="en-US" dirty="0" smtClean="0"/>
              <a:t>It is true, but only so far as it goes…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And don’t forget Leibniz!</a:t>
            </a:r>
            <a:endParaRPr lang="en-US" b="1" dirty="0"/>
          </a:p>
        </p:txBody>
      </p:sp>
      <p:pic>
        <p:nvPicPr>
          <p:cNvPr id="4" name="Content Placeholder 3" descr="http://upload.wikimedia.org/wikipedia/commons/6/6a/Gottfried_Wilhelm_von_Leibniz.jpg"/>
          <p:cNvPicPr>
            <a:picLocks noGrp="1"/>
          </p:cNvPicPr>
          <p:nvPr>
            <p:ph idx="1"/>
          </p:nvPr>
        </p:nvPicPr>
        <p:blipFill>
          <a:blip r:embed="rId2" cstate="print"/>
          <a:srcRect/>
          <a:stretch>
            <a:fillRect/>
          </a:stretch>
        </p:blipFill>
        <p:spPr bwMode="auto">
          <a:xfrm>
            <a:off x="2784244" y="1600200"/>
            <a:ext cx="3575511" cy="45259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Gottfried Wilhelm </a:t>
            </a:r>
            <a:r>
              <a:rPr lang="en-US" b="1" dirty="0" smtClean="0"/>
              <a:t>Leibniz </a:t>
            </a:r>
            <a:br>
              <a:rPr lang="en-US" b="1" dirty="0" smtClean="0"/>
            </a:br>
            <a:r>
              <a:rPr lang="en-US" b="1" dirty="0" smtClean="0"/>
              <a:t>(1646 – 1716)</a:t>
            </a:r>
            <a:endParaRPr lang="en-US" b="1" dirty="0"/>
          </a:p>
        </p:txBody>
      </p:sp>
      <p:sp>
        <p:nvSpPr>
          <p:cNvPr id="3" name="Content Placeholder 2"/>
          <p:cNvSpPr>
            <a:spLocks noGrp="1"/>
          </p:cNvSpPr>
          <p:nvPr>
            <p:ph idx="1"/>
          </p:nvPr>
        </p:nvSpPr>
        <p:spPr/>
        <p:txBody>
          <a:bodyPr>
            <a:normAutofit fontScale="85000" lnSpcReduction="20000"/>
          </a:bodyPr>
          <a:lstStyle/>
          <a:p>
            <a:pPr algn="ctr">
              <a:buNone/>
            </a:pPr>
            <a:r>
              <a:rPr lang="en-US" b="1" i="1" dirty="0" smtClean="0"/>
              <a:t>“Why is there something rather than nothing?</a:t>
            </a:r>
            <a:r>
              <a:rPr lang="en-US" b="1" dirty="0" smtClean="0"/>
              <a:t>”</a:t>
            </a:r>
            <a:r>
              <a:rPr lang="en-US" dirty="0" smtClean="0"/>
              <a:t> </a:t>
            </a:r>
            <a:endParaRPr lang="en-US" dirty="0" smtClean="0"/>
          </a:p>
          <a:p>
            <a:r>
              <a:rPr lang="en-US" dirty="0" smtClean="0"/>
              <a:t>An infinite series of merely dependent beings is a series of beings that have neither necessity nor cause, nor any reason at all for their existence, neither from within themselves or from without.  </a:t>
            </a:r>
            <a:endParaRPr lang="en-US" dirty="0" smtClean="0"/>
          </a:p>
          <a:p>
            <a:r>
              <a:rPr lang="en-US" dirty="0" smtClean="0"/>
              <a:t>There </a:t>
            </a:r>
            <a:r>
              <a:rPr lang="en-US" dirty="0" smtClean="0"/>
              <a:t>must, therefore, of necessity have existed from eternity one immutable and independent Being that is the cause of the others.  </a:t>
            </a:r>
            <a:endParaRPr lang="en-US" dirty="0" smtClean="0"/>
          </a:p>
          <a:p>
            <a:r>
              <a:rPr lang="en-US" dirty="0" smtClean="0"/>
              <a:t>Since </a:t>
            </a:r>
            <a:r>
              <a:rPr lang="en-US" dirty="0" smtClean="0"/>
              <a:t>this Being has no external cause of its existence, it must be self-existent, that is, necessarily existent.  </a:t>
            </a:r>
            <a:endParaRPr lang="en-US" dirty="0" smtClean="0"/>
          </a:p>
          <a:p>
            <a:r>
              <a:rPr lang="en-US" dirty="0" smtClean="0"/>
              <a:t>Such </a:t>
            </a:r>
            <a:r>
              <a:rPr lang="en-US" dirty="0" smtClean="0"/>
              <a:t>a Being is causeless.  </a:t>
            </a:r>
            <a:r>
              <a:rPr lang="en-US" dirty="0" smtClean="0"/>
              <a:t>To </a:t>
            </a:r>
            <a:r>
              <a:rPr lang="en-US" dirty="0" smtClean="0"/>
              <a:t>ask for its cause is as misguided as asking for the name of a bachelor’s wife!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The </a:t>
            </a:r>
            <a:r>
              <a:rPr lang="en-US" b="1" i="1" dirty="0" smtClean="0"/>
              <a:t>principle of</a:t>
            </a:r>
            <a:r>
              <a:rPr lang="en-US" b="1" dirty="0" smtClean="0"/>
              <a:t> </a:t>
            </a:r>
            <a:r>
              <a:rPr lang="en-US" b="1" i="1" dirty="0" smtClean="0"/>
              <a:t>sufficient reason</a:t>
            </a:r>
            <a:endParaRPr lang="en-US" dirty="0"/>
          </a:p>
        </p:txBody>
      </p:sp>
      <p:sp>
        <p:nvSpPr>
          <p:cNvPr id="3" name="Content Placeholder 2"/>
          <p:cNvSpPr>
            <a:spLocks noGrp="1"/>
          </p:cNvSpPr>
          <p:nvPr>
            <p:ph idx="1"/>
          </p:nvPr>
        </p:nvSpPr>
        <p:spPr/>
        <p:txBody>
          <a:bodyPr anchor="ctr"/>
          <a:lstStyle/>
          <a:p>
            <a:pPr algn="ctr">
              <a:buNone/>
            </a:pPr>
            <a:r>
              <a:rPr lang="en-US" b="1" i="1" dirty="0" smtClean="0"/>
              <a:t>“For </a:t>
            </a:r>
            <a:r>
              <a:rPr lang="en-US" b="1" i="1" dirty="0" smtClean="0"/>
              <a:t>every contingent fact F, some other fact F´ obtains such that, given F´, F </a:t>
            </a:r>
            <a:r>
              <a:rPr lang="en-US" b="1" i="1" dirty="0" smtClean="0"/>
              <a:t>must </a:t>
            </a:r>
            <a:r>
              <a:rPr lang="en-US" b="1" i="1" dirty="0" smtClean="0"/>
              <a:t>obtain</a:t>
            </a:r>
            <a:r>
              <a:rPr lang="en-US" b="1" i="1" dirty="0" smtClean="0"/>
              <a:t>.”</a:t>
            </a:r>
            <a:endParaRPr lang="en-US" b="1" i="1" dirty="0" smtClean="0"/>
          </a:p>
          <a:p>
            <a:endParaRPr lang="en-US" dirty="0" smtClean="0"/>
          </a:p>
          <a:p>
            <a:pPr algn="ctr">
              <a:buNone/>
            </a:pPr>
            <a:r>
              <a:rPr lang="en-US" dirty="0" smtClean="0"/>
              <a:t>In other words, facts are either necessary (God) or fully determined by other facts.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Follow the bouncing ball…</a:t>
            </a:r>
            <a:endParaRPr lang="en-US" b="1" dirty="0"/>
          </a:p>
        </p:txBody>
      </p:sp>
      <p:sp>
        <p:nvSpPr>
          <p:cNvPr id="3" name="Content Placeholder 2"/>
          <p:cNvSpPr>
            <a:spLocks noGrp="1"/>
          </p:cNvSpPr>
          <p:nvPr>
            <p:ph idx="1"/>
          </p:nvPr>
        </p:nvSpPr>
        <p:spPr/>
        <p:txBody>
          <a:bodyPr/>
          <a:lstStyle/>
          <a:p>
            <a:pPr lvl="1"/>
            <a:r>
              <a:rPr lang="en-US" dirty="0" smtClean="0"/>
              <a:t>There is a sufficient reason for </a:t>
            </a:r>
            <a:r>
              <a:rPr lang="en-US" i="1" dirty="0" smtClean="0"/>
              <a:t>the existence</a:t>
            </a:r>
            <a:r>
              <a:rPr lang="en-US" dirty="0" smtClean="0"/>
              <a:t> of every contingent entity.</a:t>
            </a:r>
          </a:p>
          <a:p>
            <a:pPr lvl="1"/>
            <a:r>
              <a:rPr lang="en-US" dirty="0" smtClean="0"/>
              <a:t>Every contingent fact that </a:t>
            </a:r>
            <a:r>
              <a:rPr lang="en-US" i="1" dirty="0" smtClean="0"/>
              <a:t>requires</a:t>
            </a:r>
            <a:r>
              <a:rPr lang="en-US" dirty="0" smtClean="0"/>
              <a:t> a sufficient reason has one.</a:t>
            </a:r>
          </a:p>
          <a:p>
            <a:pPr lvl="1"/>
            <a:r>
              <a:rPr lang="en-US" dirty="0" smtClean="0"/>
              <a:t>There is at least </a:t>
            </a:r>
            <a:r>
              <a:rPr lang="en-US" i="1" dirty="0" smtClean="0"/>
              <a:t>some </a:t>
            </a:r>
            <a:r>
              <a:rPr lang="en-US" dirty="0" smtClean="0"/>
              <a:t>reason for every contingent fact</a:t>
            </a:r>
            <a:r>
              <a:rPr lang="en-US" dirty="0" smtClean="0"/>
              <a:t>.</a:t>
            </a:r>
          </a:p>
          <a:p>
            <a:pPr lvl="1"/>
            <a:r>
              <a:rPr lang="en-US" dirty="0" smtClean="0"/>
              <a:t>The sole exception to this rule is God’s decision to create, which was made freely and not forced by any requirement of sufficient reason.</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Necessary Being is necessary…</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The logic here assumes that a </a:t>
            </a:r>
            <a:r>
              <a:rPr lang="en-US" dirty="0" err="1" smtClean="0"/>
              <a:t>beginningless</a:t>
            </a:r>
            <a:r>
              <a:rPr lang="en-US" dirty="0" smtClean="0"/>
              <a:t> series of contingent beings needs a first cause for existence to be intelligible</a:t>
            </a:r>
            <a:r>
              <a:rPr lang="en-US" dirty="0" smtClean="0"/>
              <a:t>.</a:t>
            </a:r>
          </a:p>
          <a:p>
            <a:r>
              <a:rPr lang="en-US" dirty="0" smtClean="0"/>
              <a:t>Accounting for the existence of each individual in a car doesn’t account for why there are individuals at all, let alone why there are cars. </a:t>
            </a:r>
            <a:endParaRPr lang="en-US" dirty="0" smtClean="0"/>
          </a:p>
          <a:p>
            <a:r>
              <a:rPr lang="en-US" dirty="0" smtClean="0"/>
              <a:t>Even if we learn that every human being is begotten by other human beings, our question wouldn’t have been answered, for we still wouldn’t know why there are human beings in the first place.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Silence? or Magic?</a:t>
            </a:r>
            <a:endParaRPr lang="en-US" b="1" dirty="0"/>
          </a:p>
        </p:txBody>
      </p:sp>
      <p:sp>
        <p:nvSpPr>
          <p:cNvPr id="3" name="Content Placeholder 2"/>
          <p:cNvSpPr>
            <a:spLocks noGrp="1"/>
          </p:cNvSpPr>
          <p:nvPr>
            <p:ph idx="1"/>
          </p:nvPr>
        </p:nvSpPr>
        <p:spPr/>
        <p:txBody>
          <a:bodyPr>
            <a:normAutofit lnSpcReduction="10000"/>
          </a:bodyPr>
          <a:lstStyle/>
          <a:p>
            <a:r>
              <a:rPr lang="en-US" dirty="0" smtClean="0"/>
              <a:t>Either the </a:t>
            </a:r>
            <a:r>
              <a:rPr lang="en-US" dirty="0" smtClean="0"/>
              <a:t>universe exists eternally without </a:t>
            </a:r>
            <a:r>
              <a:rPr lang="en-US" dirty="0" smtClean="0"/>
              <a:t>any explanation, which really isn’t an explanation but rather a divinization of the universe.</a:t>
            </a:r>
          </a:p>
          <a:p>
            <a:r>
              <a:rPr lang="en-US" dirty="0" smtClean="0"/>
              <a:t>Or the universe popped magically into existence out of nothing at all.</a:t>
            </a:r>
          </a:p>
          <a:p>
            <a:r>
              <a:rPr lang="en-US" dirty="0" smtClean="0"/>
              <a:t>The existence of a series of contingent beings is puzzling whether the series is </a:t>
            </a:r>
            <a:r>
              <a:rPr lang="en-US" dirty="0" err="1" smtClean="0"/>
              <a:t>beginningless</a:t>
            </a:r>
            <a:r>
              <a:rPr lang="en-US" dirty="0" smtClean="0"/>
              <a:t> or </a:t>
            </a:r>
            <a:r>
              <a:rPr lang="en-US" dirty="0" smtClean="0"/>
              <a:t>not.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Here’s the point of it all…</a:t>
            </a:r>
            <a:endParaRPr lang="en-US" b="1" dirty="0"/>
          </a:p>
        </p:txBody>
      </p:sp>
      <p:sp>
        <p:nvSpPr>
          <p:cNvPr id="3" name="Content Placeholder 2"/>
          <p:cNvSpPr>
            <a:spLocks noGrp="1"/>
          </p:cNvSpPr>
          <p:nvPr>
            <p:ph idx="1"/>
          </p:nvPr>
        </p:nvSpPr>
        <p:spPr/>
        <p:txBody>
          <a:bodyPr/>
          <a:lstStyle/>
          <a:p>
            <a:r>
              <a:rPr lang="en-US" dirty="0" smtClean="0"/>
              <a:t>The </a:t>
            </a:r>
            <a:r>
              <a:rPr lang="en-US" dirty="0" smtClean="0"/>
              <a:t>value of the cosmological argument is that it presses the question </a:t>
            </a:r>
            <a:r>
              <a:rPr lang="en-US" dirty="0" smtClean="0"/>
              <a:t>of the existence of the universe to </a:t>
            </a:r>
            <a:r>
              <a:rPr lang="en-US" dirty="0" smtClean="0"/>
              <a:t>these forced, stark </a:t>
            </a:r>
            <a:r>
              <a:rPr lang="en-US" dirty="0" smtClean="0"/>
              <a:t>conclusions.</a:t>
            </a:r>
          </a:p>
          <a:p>
            <a:r>
              <a:rPr lang="en-US" dirty="0" smtClean="0"/>
              <a:t>If everything we observe in reality has a cause, then the question naturally arises, </a:t>
            </a:r>
            <a:r>
              <a:rPr lang="en-US" i="1" dirty="0" smtClean="0"/>
              <a:t>“Why is there something rather than nothing?”</a:t>
            </a:r>
          </a:p>
          <a:p>
            <a:r>
              <a:rPr lang="en-US" dirty="0" smtClean="0"/>
              <a:t>Good question…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1068</Words>
  <Application>Microsoft Office PowerPoint</Application>
  <PresentationFormat>On-screen Show (4:3)</PresentationFormat>
  <Paragraphs>79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Cosmological Arguments</vt:lpstr>
      <vt:lpstr>“Some-thing does not arise from no-thing…”</vt:lpstr>
      <vt:lpstr>Watch me pull a universe out of my hat!</vt:lpstr>
      <vt:lpstr>God or no God…</vt:lpstr>
      <vt:lpstr>A Philosophical Choice…</vt:lpstr>
      <vt:lpstr>A Temporal First Cause</vt:lpstr>
      <vt:lpstr>No infinite regress possible…</vt:lpstr>
      <vt:lpstr>Gotcha!</vt:lpstr>
      <vt:lpstr>A Thomistic “First Cause”</vt:lpstr>
      <vt:lpstr>Essence and Existence</vt:lpstr>
      <vt:lpstr>Thomas is speaking ‘analogically’</vt:lpstr>
      <vt:lpstr>And don’t forget Leibniz!</vt:lpstr>
      <vt:lpstr>Gottfried Wilhelm Leibniz  (1646 – 1716)</vt:lpstr>
      <vt:lpstr>The principle of sufficient reason</vt:lpstr>
      <vt:lpstr>Follow the bouncing ball…</vt:lpstr>
      <vt:lpstr>A Necessary Being is necessary…</vt:lpstr>
      <vt:lpstr>Silence? or Magic?</vt:lpstr>
      <vt:lpstr>Here’s the point of it all…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Cosmological Argument</dc:title>
  <dc:creator>Rev. Thomas E. Smith</dc:creator>
  <cp:lastModifiedBy>Rev. Thomas E. Smith</cp:lastModifiedBy>
  <cp:revision>16</cp:revision>
  <dcterms:created xsi:type="dcterms:W3CDTF">2014-09-22T17:41:59Z</dcterms:created>
  <dcterms:modified xsi:type="dcterms:W3CDTF">2014-09-24T18:52:51Z</dcterms:modified>
</cp:coreProperties>
</file>